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4"/>
  </p:notesMasterIdLst>
  <p:handoutMasterIdLst>
    <p:handoutMasterId r:id="rId15"/>
  </p:handoutMasterIdLst>
  <p:sldIdLst>
    <p:sldId id="660" r:id="rId2"/>
    <p:sldId id="727" r:id="rId3"/>
    <p:sldId id="728" r:id="rId4"/>
    <p:sldId id="740" r:id="rId5"/>
    <p:sldId id="741" r:id="rId6"/>
    <p:sldId id="725" r:id="rId7"/>
    <p:sldId id="742" r:id="rId8"/>
    <p:sldId id="743" r:id="rId9"/>
    <p:sldId id="744" r:id="rId10"/>
    <p:sldId id="745" r:id="rId11"/>
    <p:sldId id="746" r:id="rId12"/>
    <p:sldId id="747" r:id="rId13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644"/>
    <a:srgbClr val="F6E7E6"/>
    <a:srgbClr val="FFFF93"/>
    <a:srgbClr val="ECF9E7"/>
    <a:srgbClr val="F0F3EA"/>
    <a:srgbClr val="FFFFEB"/>
    <a:srgbClr val="DCE6D2"/>
    <a:srgbClr val="DDE9F7"/>
    <a:srgbClr val="FF99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27" autoAdjust="0"/>
    <p:restoredTop sz="96947" autoAdjust="0"/>
  </p:normalViewPr>
  <p:slideViewPr>
    <p:cSldViewPr>
      <p:cViewPr>
        <p:scale>
          <a:sx n="96" d="100"/>
          <a:sy n="96" d="100"/>
        </p:scale>
        <p:origin x="-126" y="-72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24.03.2022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40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9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993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658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06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4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401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994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847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24.03.2022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04584/XA00M6G2MA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vip.1obraz.ru/#/document/99/902253789/XA00MF22O7/" TargetMode="External"/><Relationship Id="rId5" Type="http://schemas.openxmlformats.org/officeDocument/2006/relationships/hyperlink" Target="https://vip.1obraz.ru/#/document/99/9004453/ZAP2B623J8/" TargetMode="External"/><Relationship Id="rId4" Type="http://schemas.openxmlformats.org/officeDocument/2006/relationships/hyperlink" Target="https://vip.1obraz.ru/#/document/99/565697396/ZAP27VM3J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709264/ZAP1U5U3DF/" TargetMode="External"/><Relationship Id="rId7" Type="http://schemas.openxmlformats.org/officeDocument/2006/relationships/hyperlink" Target="https://vip.1obraz.ru/#/document/99/902389652/XA00MCK2NM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vip.1obraz.ru/#/document/99/902260215/XA00M9C2N2/" TargetMode="External"/><Relationship Id="rId5" Type="http://schemas.openxmlformats.org/officeDocument/2006/relationships/hyperlink" Target="https://vip.1obraz.ru/#/document/99/902260215/XA00MAS2MT/" TargetMode="External"/><Relationship Id="rId4" Type="http://schemas.openxmlformats.org/officeDocument/2006/relationships/hyperlink" Target="https://vip.1obraz.ru/#/document/99/565697396/ZAP2FK83KD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ip.1obraz.ru/#/document/99/9015517/XA00MDC2N5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vip.1obraz.ru/#/document/99/565697396/ZAP2BQ83HH/" TargetMode="External"/><Relationship Id="rId4" Type="http://schemas.openxmlformats.org/officeDocument/2006/relationships/hyperlink" Target="https://vip.1obraz.ru/#/document/99/902389617/XA00M7G2M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507" y="3429000"/>
            <a:ext cx="5756822" cy="2952328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550458" y="4935549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ГЛАВНЫЙ СПЕЦИАЛИСТ-ЭКСПЕРТ ОТДЕЛА ГОСУДАРСТВЕННОЙ ПОЛИТИКИ В СФЕРЕ ОБЩЕГО ОБРАЗОВАНИЯ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7507" y="3489771"/>
            <a:ext cx="57606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Васильева Татьяна Васильевна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164944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И НАУКИ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120615" y="1753968"/>
            <a:ext cx="10873208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lvl="0" algn="ctr"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О ПОРЯДКЕ ПРИЕМА НА ОБУЧЕНИЕ ПО ОБРАЗОВАТЕЛЬНЫМ ПРОГРАММАМ НАЧАЛЬНОГО  ОБЩЕГО, ОСНОВНОГО ОБЩЕГО</a:t>
            </a:r>
            <a:b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</a:b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 СРЕДНЕГО ОБЩЕГО ОБРАЗОВАНИЯ</a:t>
            </a:r>
            <a:endParaRPr lang="ru-RU" sz="24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10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3050" y="1410138"/>
            <a:ext cx="105866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Ветераны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боевых действий являются льготной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категорией?</a:t>
            </a: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ч.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ст. 19 Федерального закона от 27.05.1998 №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76-ФЗ, п.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Порядка приема в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</a:t>
            </a:r>
          </a:p>
          <a:p>
            <a:pPr marL="895350" indent="-895350"/>
            <a:endPara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регистрации заявок принимаются постоянная или временная прописки. Планируются ли изменения в пользу постоянной прописки?</a:t>
            </a: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П. 26 Порядка приема в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школу, Закон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от 22.02.2022 № 535-а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зачисления ребенка в порядке преимущественного права  необходимы следующие документы: копия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 о регистрации ребенка по месту жительства или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пребывания, а также справка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приеме документов для оформления регистрации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жительства.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существенные изменения в правилах приема первоклассников в связи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введением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ФГОС третьего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поколения</a:t>
            </a:r>
          </a:p>
          <a:p>
            <a:pPr marL="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приеме на обучение поступающий и (или) его родители (законные представители) знакомятся с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общеобразовательными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программами и другими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документами.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11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7622" y="1017853"/>
            <a:ext cx="1058667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 требовать копию свидетельства о регистрации по месту жительства при приёме в 1 класс, если будущий первоклассник прописан не по тому же адресу, что его брат (сестра), который уже обучается в данном образовательном учреждении?</a:t>
            </a:r>
          </a:p>
          <a:p>
            <a:pPr algn="just"/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будущий первоклассник зарегистрирован (проживает) не на закрепленной территории, а его полнородный (</a:t>
            </a:r>
            <a:r>
              <a:rPr lang="ru-RU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неполнородный</a:t>
            </a:r>
            <a:r>
              <a:rPr lang="ru-RU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брат (сестра) уже обучается в данном ОУ. Такого ребёнка в 1 класс принимать нужно всё равно с 1 апреля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indent="-895350"/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 о регистрации ребенка по месту жительства или по месту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пребывания не требуется.</a:t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 17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 приема: Прием заявлений о приеме на обучение в первый класс для детей, указанных в пунктах 9, 10 и 12 Порядка, а также проживающих на закрепленной территории, начинается 1 апреля текущего года и завершается 30 июня текущего года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подали заявление в электронном комплектовании, но не предоставили оригиналы документов в школу (не пришли писать заявление в школу, а место в электронном комплектовании заняли), в течение какого времени (дней) можно отклонить заявку - заявление в электронном комплектовании? (в правилах приема не указано).</a:t>
            </a:r>
            <a:endPara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95350" algn="just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Согласно Регламенту, приглашение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образовательную организацию с указанием даты и времени приема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 направляется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заявителю школой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течение трех рабочих дней с даты подачи заявления в электронной форме, но не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позднее 30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дней.</a:t>
            </a:r>
          </a:p>
          <a:p>
            <a:pPr marL="895350" algn="just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Заявителю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необходимо определиться с выбором Организации в срок со времени получения приглашений Организаций и до установленной приглашением даты представления документов в образовательную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организацию.</a:t>
            </a:r>
            <a:endParaRPr lang="ru-RU" sz="1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67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12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3050" y="1410138"/>
            <a:ext cx="1058667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Нужна ли регистрация в ГИС «Комплектование школ» первоклассников из Донецка и Луганска, если такие будут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этом случае школа сама регистрирует заявление, либо предоставляет такую возможность родителям (законным представителям)</a:t>
            </a:r>
          </a:p>
          <a:p>
            <a:pPr marL="895350" indent="-895350" defTabSz="1352550"/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ребенка, прибывшего из ДНР или ЛНР, нет документов для приема в школу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Минпросвещения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предусмотрело две ситуации, когда для зачисления ребенка с территории ДНР и ЛНР будет достаточно только заявления.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Первая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 – когда родители не смогут представить документы в силу чрезвычайных обстоятельств. Примите ребенка в школу на основании заявления родителей.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ситуация – исключительная. Она возможна, если ребенок, достигший 14 лет, прибыл с территории ДНР и ЛНР без сопровождения законного представителя. Зачислите ребенка в школу по его личному заявлению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95350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Старший ребенок заканчивает 9 класс и не идет в 10 класс. Имеет ли младший ребенок право преимущественного приема с 1 апреля, ведь на 1 сентября 2022 года старший ребенок уже обучаться в учебном заведении не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будет</a:t>
            </a:r>
          </a:p>
          <a:p>
            <a:pPr marL="895350"/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на момент подачи заявления для зачисления в 1 класс старшие брат или сестра обучается в школе, у первоклассника есть преимущественное право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022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0" y="164280"/>
            <a:ext cx="12195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ИЗМЕНЕНИЯ В ПРИЕМЕ В ШКОЛУ С 1 МАРТА 2022 ГОДА</a:t>
            </a:r>
            <a:endParaRPr lang="ru-RU" sz="18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025579" y="1269554"/>
            <a:ext cx="576064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Приказ Минпросвещения России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08.10.2021 №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707 «О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внесении изменений в приказ Министерства просвещения Российской Федерации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2 сентября 2020 г. № 458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«Об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утверждении Порядка приема на обучение по образовательным программам начального общего, основного общего и среднего общего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образования»»</a:t>
            </a:r>
          </a:p>
          <a:p>
            <a:pPr algn="just"/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Закон Республики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ашкортостан  </a:t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от 22.02.2022 № 535-з «О внесении изменений в статью 54 Семейного кодекса Республики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Б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ашкортостан»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0373381"/>
              </p:ext>
            </p:extLst>
          </p:nvPr>
        </p:nvGraphicFramePr>
        <p:xfrm>
          <a:off x="1021371" y="1269554"/>
          <a:ext cx="2875707" cy="4068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Acrobat Document" r:id="rId3" imgW="5667198" imgH="8020037" progId="Acrobat.Document.DC">
                  <p:embed/>
                </p:oleObj>
              </mc:Choice>
              <mc:Fallback>
                <p:oleObj name="Acrobat Document" r:id="rId3" imgW="5667198" imgH="8020037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21371" y="1269554"/>
                        <a:ext cx="2875707" cy="4068654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4434055"/>
              </p:ext>
            </p:extLst>
          </p:nvPr>
        </p:nvGraphicFramePr>
        <p:xfrm>
          <a:off x="1736838" y="3573810"/>
          <a:ext cx="4320480" cy="31493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Acrobat Document" r:id="rId5" imgW="7800682" imgH="5686348" progId="Acrobat.Document.DC">
                  <p:embed/>
                </p:oleObj>
              </mc:Choice>
              <mc:Fallback>
                <p:oleObj name="Acrobat Document" r:id="rId5" imgW="7800682" imgH="5686348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36838" y="3573810"/>
                        <a:ext cx="4320480" cy="3149361"/>
                      </a:xfrm>
                      <a:prstGeom prst="rect">
                        <a:avLst/>
                      </a:prstGeom>
                      <a:ln>
                        <a:solidFill>
                          <a:schemeClr val="bg1">
                            <a:lumMod val="6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075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братьев и сестер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806882" y="1701602"/>
            <a:ext cx="9289032" cy="3600400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Преимущественный прием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начальную школу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братьев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сестер детей, которые уже учатся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школе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зависит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места жительства.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Братья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сестры могут быть как полнородными, так и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неполнородными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 для приема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897082" y="981522"/>
            <a:ext cx="11105161" cy="403034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документа, удостоверяющего личность родителя или поступающего;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свидетельства о рождении ребенка или документа, подтверждающего родство заявителя;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свидетельства о рождении полнородных и неполнородных брата и (или) сестры – если есть;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 о регистрации ребенка по месту жительства или пребывания на закрепленной территории;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копии документов, подтверждающих право внеочередного, первоочередного приема;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копии документов, подтверждающих право преимущественного приема на интегрированные программы;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документа, подтверждающего установление опеки или попечительства – если есть;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заключения психолого-медико-педагогической комиссии – если есть.</a:t>
            </a: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703196" y="6375746"/>
            <a:ext cx="2845541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4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5271" y="6310046"/>
            <a:ext cx="103569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Запрещается требовать другие документы, в том числе медицинскую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справку</a:t>
            </a:r>
          </a:p>
        </p:txBody>
      </p:sp>
    </p:spTree>
    <p:extLst>
      <p:ext uri="{BB962C8B-B14F-4D97-AF65-F5344CB8AC3E}">
        <p14:creationId xmlns:p14="http://schemas.microsoft.com/office/powerpoint/2010/main" val="310370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r>
              <a:rPr lang="ru-RU" sz="1800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зачисления льготников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5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522332"/>
              </p:ext>
            </p:extLst>
          </p:nvPr>
        </p:nvGraphicFramePr>
        <p:xfrm>
          <a:off x="1" y="1197546"/>
          <a:ext cx="12195174" cy="534555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5593530"/>
                <a:gridCol w="1800200"/>
                <a:gridCol w="4801444"/>
              </a:tblGrid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Вид льготы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Документы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Что требовали раньше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7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преимущественного приема на обучение по образовательным программам начального общего образования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Копия свидетельства о рождении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Копия документа о регистрации ребенка по месту жительства или по месту пребывания на закрепленной территории или справка о приеме документов для оформления регистрации по месту жительства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внеочередного приема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Копии документов, подтверждающих право на льготу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Справка с места работы родителя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01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первоочередного приема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21964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Право преимущественного приема на обучение по программам основного и среднего общего образования, интегрированным с дополнительными общеразвивающими программами, имеющими целью подготовку к военной или иной государственной службе, в том числе российского казачества</a:t>
                      </a:r>
                      <a:endParaRPr lang="ru-RU" sz="20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Требований не было</a:t>
                      </a:r>
                    </a:p>
                    <a:p>
                      <a:pPr algn="ctr"/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099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Проверить Локальный акт школы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6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49115" y="4887416"/>
            <a:ext cx="4154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Arial Black" panose="020B0A04020102020204" pitchFamily="34" charset="0"/>
              </a:rPr>
              <a:t>!</a:t>
            </a:r>
            <a:endParaRPr lang="ru-RU" sz="5400" dirty="0">
              <a:latin typeface="Arial Black" panose="020B0A04020102020204" pitchFamily="34" charset="0"/>
            </a:endParaRPr>
          </a:p>
        </p:txBody>
      </p:sp>
      <p:sp>
        <p:nvSpPr>
          <p:cNvPr id="10" name="Объект 3"/>
          <p:cNvSpPr>
            <a:spLocks noGrp="1"/>
          </p:cNvSpPr>
          <p:nvPr>
            <p:ph idx="1"/>
          </p:nvPr>
        </p:nvSpPr>
        <p:spPr>
          <a:xfrm>
            <a:off x="1616541" y="4008949"/>
            <a:ext cx="2590054" cy="4281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u="sng" cap="all" dirty="0">
                <a:solidFill>
                  <a:srgbClr val="1F497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НЕ ТРЕБУЕТСЯ: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24400" y="4625806"/>
            <a:ext cx="896932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вывешивать приказ о зачислении в общеобразовательную организацию на школьном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стенде;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ставить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печать на расписку о приеме документов от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264613" y="1258779"/>
            <a:ext cx="878497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 и очередность зачисления детей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приема документов от родителей;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способы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подачи;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школы, с которыми надо ознакомить родителей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документов;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итогах приема. </a:t>
            </a:r>
          </a:p>
        </p:txBody>
      </p:sp>
    </p:spTree>
    <p:extLst>
      <p:ext uri="{BB962C8B-B14F-4D97-AF65-F5344CB8AC3E}">
        <p14:creationId xmlns:p14="http://schemas.microsoft.com/office/powerpoint/2010/main" val="251709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7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614807"/>
              </p:ext>
            </p:extLst>
          </p:nvPr>
        </p:nvGraphicFramePr>
        <p:xfrm>
          <a:off x="871007" y="1485578"/>
          <a:ext cx="10513167" cy="4752527"/>
        </p:xfrm>
        <a:graphic>
          <a:graphicData uri="http://schemas.openxmlformats.org/drawingml/2006/table">
            <a:tbl>
              <a:tblPr firstRow="1" firstCol="1" bandRow="1"/>
              <a:tblGrid>
                <a:gridCol w="2719173"/>
                <a:gridCol w="3896997"/>
                <a:gridCol w="3896997"/>
              </a:tblGrid>
              <a:tr h="503770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вне очереди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2229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организации, имеющие интернат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прокуроров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Ч. 5 ст. 44 Федерального закона от 17.01.1992 № 2202-1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22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судей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Ч. 3 ст. 19 Федерального закона от 26.06.1992 № 3132-1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41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Следственного комитета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Ч. 25 ст. 35 Федерального закона от 28.12.2010 № 403-ФЗ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9 Порядка приема в школу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737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8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572194"/>
              </p:ext>
            </p:extLst>
          </p:nvPr>
        </p:nvGraphicFramePr>
        <p:xfrm>
          <a:off x="192931" y="981522"/>
          <a:ext cx="11737304" cy="5794506"/>
        </p:xfrm>
        <a:graphic>
          <a:graphicData uri="http://schemas.openxmlformats.org/drawingml/2006/table">
            <a:tbl>
              <a:tblPr firstRow="1" firstCol="1" bandRow="1"/>
              <a:tblGrid>
                <a:gridCol w="1728193"/>
                <a:gridCol w="6624735"/>
                <a:gridCol w="3384376"/>
              </a:tblGrid>
              <a:tr h="20933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в первую очередь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38652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военнослужащих, проходящих военную службу по контракту, уволенных с военной службы при достижении ими предельного возраста пребывания на военной службе, по состоянию здоровья или в связи с организационно-штатными мероприятиями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Ч. 6 ст. 19 Федерального закона от 27.05.1998 № 76-ФЗ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полиции и граждан, которые перечислены в части 6 статьи 46 Федерального закона от 07.02.2011 № 3-ФЗ. Например, уволенных из-за травмы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Ч. 6 ст. 46 Федерального закона от 07.02.2011 № 3-ФЗ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68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органов внутренних дел, кроме полиции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Ч. 2 ст. 56 Федерального закона от 07.02.2011 № 3-ФЗ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40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Дети сотрудников органов уголовно-исполнительной системы, Федеральной противопожарной службы </a:t>
                      </a:r>
                      <a:r>
                        <a:rPr lang="ru-RU" sz="1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госпожнадзора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таможенных органов и граждан, которые перечислены в части 14 статьи 3 Федерального закона от 30.12.2012 № 283-ФЗ. Например, умерших в течение года после увольнения со службы</a:t>
                      </a: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7"/>
                        </a:rPr>
                        <a:t>Ч. 14 ст. 3 Федерального закона от 30.12.2012 № 283-ФЗ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П. 10 Порядка приема в школу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27353" marR="27353" marT="27353" marB="27353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449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ЛЬГОТНИКОВ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9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707441"/>
              </p:ext>
            </p:extLst>
          </p:nvPr>
        </p:nvGraphicFramePr>
        <p:xfrm>
          <a:off x="1201043" y="1341562"/>
          <a:ext cx="10183131" cy="4608512"/>
        </p:xfrm>
        <a:graphic>
          <a:graphicData uri="http://schemas.openxmlformats.org/drawingml/2006/table">
            <a:tbl>
              <a:tblPr firstRow="1" firstCol="1" bandRow="1"/>
              <a:tblGrid>
                <a:gridCol w="2980040"/>
                <a:gridCol w="2932232"/>
                <a:gridCol w="4270859"/>
              </a:tblGrid>
              <a:tr h="59538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Прием с преимущественным правом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131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Общеобразовательные организации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Братья и сестры учеников, которые уже обучаются в </a:t>
                      </a:r>
                      <a:r>
                        <a:rPr lang="ru-RU" sz="2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школе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П. 2 ст. 54 СК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Ч. 3.1 ст. 67 Федерального закона от 29.12.2012 № 273-ФЗ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u="sng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П. 12 Порядка приема в школу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24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1681</TotalTime>
  <Words>814</Words>
  <Application>Microsoft Office PowerPoint</Application>
  <PresentationFormat>Произвольный</PresentationFormat>
  <Paragraphs>167</Paragraphs>
  <Slides>12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Z_1_Президиум Правительство_509_16x9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Рустам</cp:lastModifiedBy>
  <cp:revision>100</cp:revision>
  <cp:lastPrinted>2011-09-23T09:38:03Z</cp:lastPrinted>
  <dcterms:created xsi:type="dcterms:W3CDTF">2020-09-18T12:06:36Z</dcterms:created>
  <dcterms:modified xsi:type="dcterms:W3CDTF">2022-03-24T11:19:08Z</dcterms:modified>
</cp:coreProperties>
</file>